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2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20.06.2023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20.06.2023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20.06.2023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65503" y="260648"/>
            <a:ext cx="4464496" cy="532112"/>
          </a:xfrm>
        </p:spPr>
        <p:txBody>
          <a:bodyPr>
            <a:normAutofit/>
          </a:bodyPr>
          <a:lstStyle/>
          <a:p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Положительные моменты легализации </a:t>
            </a:r>
            <a:b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трудовых отношений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7113" y="786354"/>
            <a:ext cx="5256584" cy="4226024"/>
          </a:xfrm>
        </p:spPr>
        <p:txBody>
          <a:bodyPr>
            <a:normAutofit/>
          </a:bodyPr>
          <a:lstStyle/>
          <a:p>
            <a:pPr algn="just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Легализация трудовых отношений предполагает официальное трудоустройство (заключение официальных трудовых договоров) со всеми сотрудниками предприятия, ежемесячные налоговые отчисления во внебюджетные фонды и в местный бюджет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72"/>
            <a:ext cx="951570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483859" y="269540"/>
            <a:ext cx="33123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трицательные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моменты </a:t>
            </a:r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неформальной занятости</a:t>
            </a:r>
            <a:endParaRPr lang="ru-RU" sz="1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3591311"/>
              </p:ext>
            </p:extLst>
          </p:nvPr>
        </p:nvGraphicFramePr>
        <p:xfrm>
          <a:off x="217113" y="1730478"/>
          <a:ext cx="5256584" cy="46882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2736304"/>
              </a:tblGrid>
              <a:tr h="28933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работодателя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работника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383459">
                <a:tc>
                  <a:txBody>
                    <a:bodyPr/>
                    <a:lstStyle/>
                    <a:p>
                      <a:pPr marL="171450" indent="-171450" algn="just">
                        <a:buFontTx/>
                        <a:buChar char="-"/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 требовать от работника выполнение обязательств, определенных трудовым договором, соблюдения правил внутреннего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трудового распорядка организации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endParaRPr lang="ru-RU" sz="11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 algn="just">
                        <a:buFontTx/>
                        <a:buChar char="-"/>
                      </a:pP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Возможность привлечения работников к дисциплинарной и материальной ответственности в соответствии с действующим законодательством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endParaRPr lang="ru-RU" sz="11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 algn="just">
                        <a:buFontTx/>
                        <a:buChar char="-"/>
                      </a:pP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Положительная деловая репутация и положительный имидж социально ответственного работодателя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endParaRPr lang="ru-RU" sz="11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 algn="just">
                        <a:buFontTx/>
                        <a:buChar char="-"/>
                      </a:pP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Возможность участия в программах господдержки, в </a:t>
                      </a:r>
                      <a:r>
                        <a:rPr lang="ru-RU" sz="11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грантов, компенсации банковской ставки рефинансирования.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Достойные условия труда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Своевременное и полное получение официальной заработной платы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Осуществление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обязательного социального страхования работников в соответствии с федеральными законами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Государственное пенсионное обеспечение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Оплачиваемый лист временной нетрудоспособности (больничный)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Ежегодный оплачиваемый отпуск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Получение налоговых вычетов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Возможность получения кредита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Получение гарантированных государством выплат при: увольнении в связи с ликвидацией организации, сокращением численности или штата работников, временном переводе на другую работу, в </a:t>
                      </a:r>
                      <a:r>
                        <a:rPr lang="ru-RU" sz="11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по состоянию здоровья, временном простое.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Получение пособия по беременности и родам.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Получение пособия по уходу за ребенком.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5436096" y="1124744"/>
            <a:ext cx="369143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 Административные штрафы. </a:t>
            </a:r>
          </a:p>
          <a:p>
            <a:pPr marL="171450" indent="-171450">
              <a:buFontTx/>
              <a:buChar char="-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Невозможность получать государственную поддержку.</a:t>
            </a:r>
          </a:p>
          <a:p>
            <a:pPr marL="171450" indent="-171450">
              <a:buFontTx/>
              <a:buChar char="-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Невозможность привлечь работника к ответственности за несоблюдение трудовой дисциплины, обеспечить сохранность материальных ценностей.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643476"/>
              </p:ext>
            </p:extLst>
          </p:nvPr>
        </p:nvGraphicFramePr>
        <p:xfrm>
          <a:off x="5569877" y="819944"/>
          <a:ext cx="3216188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6188"/>
              </a:tblGrid>
              <a:tr h="24244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работодателя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9095707"/>
              </p:ext>
            </p:extLst>
          </p:nvPr>
        </p:nvGraphicFramePr>
        <p:xfrm>
          <a:off x="5646204" y="2564904"/>
          <a:ext cx="3139861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9861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работника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5436096" y="2996952"/>
            <a:ext cx="36004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Tx/>
              <a:buChar char="-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труда, продолжительность рабочего    дня, не соответствующие нормам 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трудового законодательства.</a:t>
            </a:r>
          </a:p>
          <a:p>
            <a:pPr marL="171450" indent="-171450">
              <a:buFontTx/>
              <a:buChar char="-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не предусмотренных обязанностей.</a:t>
            </a:r>
          </a:p>
          <a:p>
            <a:pPr marL="171450" indent="-171450">
              <a:buFontTx/>
              <a:buChar char="-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перечисление страховых взносов в Пенсионный фонд, ФСС.</a:t>
            </a:r>
          </a:p>
          <a:p>
            <a:pPr marL="171450" indent="-171450">
              <a:buFontTx/>
              <a:buChar char="-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социальных гарантий (больничный, отпуск, пенсия).</a:t>
            </a:r>
          </a:p>
          <a:p>
            <a:pPr marL="171450" indent="-171450">
              <a:buFontTx/>
              <a:buChar char="-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Увольнения без объяснения причин и выплат</a:t>
            </a:r>
          </a:p>
          <a:p>
            <a:pPr marL="171450" indent="-171450">
              <a:buFontTx/>
              <a:buChar char="-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Минимальный размер пособия по безработице (отсутствие трудовой деятельности, условия которой подтверждаются справкой о средней заработной плате.</a:t>
            </a:r>
          </a:p>
          <a:p>
            <a:pPr marL="171450" indent="-171450">
              <a:buFontTx/>
              <a:buChar char="-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Невозможность доказательства стажа и опыта предыдущей работы при трудоустройстве к другому работодателю.</a:t>
            </a:r>
          </a:p>
          <a:p>
            <a:pPr marL="171450" indent="-171450">
              <a:buFontTx/>
              <a:buChar char="-"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181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29</TotalTime>
  <Words>288</Words>
  <Application>Microsoft Office PowerPoint</Application>
  <PresentationFormat>Экран (4:3)</PresentationFormat>
  <Paragraphs>38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Волна</vt:lpstr>
      <vt:lpstr>Положительные моменты легализации  трудовых отношений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Положительные моменты легализации трудовых отношений</dc:title>
  <dc:creator>Приёмная</dc:creator>
  <cp:lastModifiedBy>Приёмная</cp:lastModifiedBy>
  <cp:revision>5</cp:revision>
  <dcterms:created xsi:type="dcterms:W3CDTF">2023-06-20T02:02:14Z</dcterms:created>
  <dcterms:modified xsi:type="dcterms:W3CDTF">2023-06-20T02:47:33Z</dcterms:modified>
</cp:coreProperties>
</file>